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342" r:id="rId2"/>
    <p:sldId id="343" r:id="rId3"/>
    <p:sldId id="339" r:id="rId4"/>
    <p:sldId id="379" r:id="rId5"/>
    <p:sldId id="361" r:id="rId6"/>
    <p:sldId id="378" r:id="rId7"/>
    <p:sldId id="358" r:id="rId8"/>
    <p:sldId id="380" r:id="rId9"/>
    <p:sldId id="340" r:id="rId10"/>
    <p:sldId id="360" r:id="rId11"/>
    <p:sldId id="384" r:id="rId12"/>
    <p:sldId id="362" r:id="rId13"/>
    <p:sldId id="383" r:id="rId14"/>
    <p:sldId id="372" r:id="rId15"/>
    <p:sldId id="356" r:id="rId16"/>
    <p:sldId id="370" r:id="rId17"/>
    <p:sldId id="363" r:id="rId18"/>
    <p:sldId id="382" r:id="rId19"/>
    <p:sldId id="381" r:id="rId20"/>
    <p:sldId id="364" r:id="rId21"/>
    <p:sldId id="374" r:id="rId22"/>
    <p:sldId id="376" r:id="rId23"/>
    <p:sldId id="385" r:id="rId24"/>
    <p:sldId id="375" r:id="rId25"/>
    <p:sldId id="355" r:id="rId26"/>
    <p:sldId id="377" r:id="rId27"/>
    <p:sldId id="369" r:id="rId28"/>
    <p:sldId id="373" r:id="rId29"/>
    <p:sldId id="386" r:id="rId30"/>
    <p:sldId id="357" r:id="rId31"/>
    <p:sldId id="366" r:id="rId32"/>
    <p:sldId id="367" r:id="rId33"/>
    <p:sldId id="368" r:id="rId34"/>
    <p:sldId id="371" r:id="rId35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BE5D6"/>
    <a:srgbClr val="FF0000"/>
    <a:srgbClr val="FF9966"/>
    <a:srgbClr val="FF0066"/>
    <a:srgbClr val="EDEDED"/>
    <a:srgbClr val="0000FF"/>
    <a:srgbClr val="F80308"/>
    <a:srgbClr val="144AE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4" autoAdjust="0"/>
    <p:restoredTop sz="94635"/>
  </p:normalViewPr>
  <p:slideViewPr>
    <p:cSldViewPr snapToGrid="0">
      <p:cViewPr varScale="1">
        <p:scale>
          <a:sx n="110" d="100"/>
          <a:sy n="110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advanced-io/tone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7. </a:t>
            </a:r>
            <a:r>
              <a:rPr lang="ko-KR" altLang="en-US" dirty="0" err="1">
                <a:latin typeface="+mj-ea"/>
                <a:ea typeface="+mj-ea"/>
              </a:rPr>
              <a:t>피에조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부저</a:t>
            </a:r>
            <a:r>
              <a:rPr lang="ko-KR" altLang="en-US" dirty="0">
                <a:latin typeface="+mj-ea"/>
                <a:ea typeface="+mj-ea"/>
              </a:rPr>
              <a:t> 원리 및 응용</a:t>
            </a: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6817" y="625526"/>
            <a:ext cx="8061045" cy="615553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C 262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D 294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E 330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F 349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G 392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A 440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B 494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 </a:t>
            </a:r>
          </a:p>
          <a:p>
            <a:endParaRPr lang="ko-KR" alt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부저의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극을 보드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번에 연결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G, G, A, A, G, G, E, G, G, E, E, D,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G, G, A, A, G, G, E, G, E, D, E, C }; </a:t>
            </a:r>
          </a:p>
          <a:p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delay(100);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ko-KR" altLang="en-US" dirty="0"/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5DDBA-DA58-E54E-B190-1A450BC16CA3}"/>
              </a:ext>
            </a:extLst>
          </p:cNvPr>
          <p:cNvSpPr txBox="1"/>
          <p:nvPr/>
        </p:nvSpPr>
        <p:spPr>
          <a:xfrm>
            <a:off x="596817" y="1638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01-1</a:t>
            </a:r>
          </a:p>
        </p:txBody>
      </p:sp>
    </p:spTree>
    <p:extLst>
      <p:ext uri="{BB962C8B-B14F-4D97-AF65-F5344CB8AC3E}">
        <p14:creationId xmlns:p14="http://schemas.microsoft.com/office/powerpoint/2010/main" val="2794283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3A33E2-D227-394A-A72D-B2216EF3C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B563340-00C9-994A-8609-645156364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b="1991"/>
          <a:stretch/>
        </p:blipFill>
        <p:spPr>
          <a:xfrm>
            <a:off x="875464" y="68262"/>
            <a:ext cx="7393072" cy="672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28650" y="610136"/>
            <a:ext cx="7994355" cy="62478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학교종이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땡땡땡의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음을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은 </a:t>
            </a:r>
            <a:r>
              <a:rPr lang="ko-KR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음이 없음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NOTE_E4, NOTE_D4,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NOTE_E4, NOTE_D4, NOTE_E4, NOTE_C4,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음 길이를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 =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C0F34-08FD-0C40-90FC-B46B0907666E}"/>
              </a:ext>
            </a:extLst>
          </p:cNvPr>
          <p:cNvSpPr txBox="1"/>
          <p:nvPr/>
        </p:nvSpPr>
        <p:spPr>
          <a:xfrm>
            <a:off x="596816" y="123111"/>
            <a:ext cx="586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01-2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음길이</a:t>
            </a:r>
            <a:r>
              <a:rPr lang="en-US" altLang="ko-KR" sz="2400" dirty="0"/>
              <a:t>(</a:t>
            </a:r>
            <a:r>
              <a:rPr lang="ko-KR" altLang="en-US" sz="2400" dirty="0"/>
              <a:t>박자</a:t>
            </a:r>
            <a:r>
              <a:rPr lang="en-US" altLang="ko-KR" sz="2400" dirty="0"/>
              <a:t>)</a:t>
            </a:r>
            <a:r>
              <a:rPr lang="ko-KR" altLang="en-US" sz="2400" dirty="0"/>
              <a:t>  사용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48850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49060-EB1E-1A41-A021-78C0A5B30006}"/>
              </a:ext>
            </a:extLst>
          </p:cNvPr>
          <p:cNvSpPr txBox="1"/>
          <p:nvPr/>
        </p:nvSpPr>
        <p:spPr>
          <a:xfrm>
            <a:off x="697209" y="593902"/>
            <a:ext cx="7818141" cy="544764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setup()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함수에서 실행되므로 한번만 실행이 됨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 26;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박자 계산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(4/1, 4/2, 4/3)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250 *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tone(8, melody[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스피커에서 소리가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나는 것을 유지하기 위해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delay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시간</a:t>
            </a:r>
          </a:p>
          <a:p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1.30;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delay(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스피커의 소리를 끈다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(8);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48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7C72129-A2F6-6A4E-918E-0705B8B4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2" y="991485"/>
            <a:ext cx="7153154" cy="5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0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2: </a:t>
            </a:r>
            <a:r>
              <a:rPr lang="ko-KR" altLang="en-US" sz="3500" b="1" dirty="0">
                <a:latin typeface="+mj-ea"/>
              </a:rPr>
              <a:t>가변 저항으로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     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</a:t>
            </a:r>
            <a:r>
              <a:rPr lang="ko-KR" altLang="en-US" sz="3500" b="1" dirty="0">
                <a:latin typeface="+mj-ea"/>
              </a:rPr>
              <a:t> 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 </a:t>
            </a:r>
            <a:r>
              <a:rPr lang="ko-KR" altLang="en-US" sz="3500" b="1" dirty="0">
                <a:latin typeface="+mj-ea"/>
              </a:rPr>
              <a:t>조절하기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6B525-D70F-3045-9A0A-3836FA4D7E52}"/>
              </a:ext>
            </a:extLst>
          </p:cNvPr>
          <p:cNvSpPr txBox="1"/>
          <p:nvPr/>
        </p:nvSpPr>
        <p:spPr>
          <a:xfrm>
            <a:off x="430029" y="1454271"/>
            <a:ext cx="8598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가변 저항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map() </a:t>
            </a:r>
            <a:r>
              <a:rPr lang="ko-KR" altLang="en-US" sz="2000" dirty="0"/>
              <a:t>함수를 사용하여 가변 저항의 값을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부저</a:t>
            </a:r>
            <a:r>
              <a:rPr lang="ko-KR" altLang="en-US" sz="2000" dirty="0"/>
              <a:t> 주파수로 변환한다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가변 저항의 값이 변화 됨에 따라 </a:t>
            </a:r>
            <a:r>
              <a:rPr lang="ko-KR" altLang="en-US" dirty="0" err="1"/>
              <a:t>피에조</a:t>
            </a:r>
            <a:r>
              <a:rPr lang="ko-KR" altLang="en-US" dirty="0"/>
              <a:t>  주파수를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D77973-9C7C-784A-B6BE-C2DF0457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56" y="3611562"/>
            <a:ext cx="5540194" cy="29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4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" b="854"/>
          <a:stretch/>
        </p:blipFill>
        <p:spPr>
          <a:xfrm>
            <a:off x="2495502" y="296831"/>
            <a:ext cx="4754880" cy="62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4151" y="1166842"/>
            <a:ext cx="8075697" cy="48705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가변저항으로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조절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(A0));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(0~1023)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을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(0~3000)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D3C27-B79E-E746-8506-C51BC0D8E19F}"/>
              </a:ext>
            </a:extLst>
          </p:cNvPr>
          <p:cNvSpPr txBox="1"/>
          <p:nvPr/>
        </p:nvSpPr>
        <p:spPr>
          <a:xfrm>
            <a:off x="534151" y="5897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15953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42566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D95D83F-B5E3-D64E-B36D-62E2B5C0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" r="1895"/>
          <a:stretch/>
        </p:blipFill>
        <p:spPr>
          <a:xfrm>
            <a:off x="1952153" y="651827"/>
            <a:ext cx="5239694" cy="59670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4079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7214" y="68278"/>
            <a:ext cx="5574120" cy="7432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42556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05874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285595"/>
            <a:ext cx="8417490" cy="52533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원리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음악 연주 하기</a:t>
            </a:r>
            <a:r>
              <a:rPr lang="en-US" altLang="ko-KR" dirty="0"/>
              <a:t>(01-1,</a:t>
            </a:r>
            <a:r>
              <a:rPr lang="ko-KR" altLang="en-US" dirty="0"/>
              <a:t> </a:t>
            </a:r>
            <a:r>
              <a:rPr lang="en-US" altLang="ko-KR" dirty="0"/>
              <a:t>01-2)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2: </a:t>
            </a:r>
            <a:r>
              <a:rPr lang="ko-KR" altLang="en-US" dirty="0"/>
              <a:t>가변 저항으로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3: </a:t>
            </a:r>
            <a:r>
              <a:rPr lang="ko-KR" altLang="en-US" dirty="0"/>
              <a:t>조도센서로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4:</a:t>
            </a:r>
            <a:r>
              <a:rPr lang="ko-KR" altLang="en-US" dirty="0"/>
              <a:t> 푸시 버튼으로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5: </a:t>
            </a:r>
            <a:r>
              <a:rPr lang="ko-KR" altLang="en-US" dirty="0"/>
              <a:t>미니 디지털 피아노 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3: </a:t>
            </a:r>
            <a:r>
              <a:rPr lang="ko-KR" altLang="en-US" sz="3500" b="1" dirty="0">
                <a:latin typeface="+mj-ea"/>
              </a:rPr>
              <a:t>조도센서로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조절하기 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75DBC3-F7B2-0D4C-AEE3-61ED7506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"/>
          <a:stretch/>
        </p:blipFill>
        <p:spPr>
          <a:xfrm>
            <a:off x="1742022" y="3314915"/>
            <a:ext cx="5943600" cy="330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AE51CE-B659-614D-93E8-3F2B9DBC5834}"/>
              </a:ext>
            </a:extLst>
          </p:cNvPr>
          <p:cNvSpPr txBox="1"/>
          <p:nvPr/>
        </p:nvSpPr>
        <p:spPr>
          <a:xfrm>
            <a:off x="673293" y="1436731"/>
            <a:ext cx="8081058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조도센서</a:t>
            </a:r>
            <a:r>
              <a:rPr lang="en-US" altLang="ko-KR" dirty="0"/>
              <a:t>,</a:t>
            </a:r>
            <a:r>
              <a:rPr lang="ko-KR" altLang="en-US" dirty="0"/>
              <a:t> 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(10K), 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map() </a:t>
            </a:r>
            <a:r>
              <a:rPr lang="ko-KR" altLang="en-US" dirty="0"/>
              <a:t>함수를 사용하여 조도 센서의 값을 </a:t>
            </a:r>
            <a:r>
              <a:rPr lang="ko-KR" altLang="en-US" dirty="0" err="1"/>
              <a:t>피에조</a:t>
            </a:r>
            <a:r>
              <a:rPr lang="ko-KR" altLang="en-US" dirty="0"/>
              <a:t> 스피커 주파수로 변환한다</a:t>
            </a:r>
            <a:r>
              <a:rPr lang="en-US" altLang="ko-KR" dirty="0"/>
              <a:t>. </a:t>
            </a:r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조도 센서의 값과 </a:t>
            </a:r>
            <a:r>
              <a:rPr lang="ko-KR" altLang="en-US" dirty="0" err="1"/>
              <a:t>피에조</a:t>
            </a:r>
            <a:r>
              <a:rPr lang="ko-KR" altLang="en-US" dirty="0"/>
              <a:t> 스피커의 값</a:t>
            </a:r>
            <a:r>
              <a:rPr lang="en-US" altLang="ko-KR" dirty="0"/>
              <a:t>(pitch)</a:t>
            </a:r>
            <a:r>
              <a:rPr lang="ko-KR" altLang="en-US" dirty="0"/>
              <a:t>을 확인해 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4213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1446" y="136524"/>
            <a:ext cx="9001888" cy="1016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Courier New" panose="02070309020205020404" pitchFamily="49" charset="0"/>
              </a:rPr>
              <a:t>조도 센서를 </a:t>
            </a:r>
            <a:r>
              <a:rPr lang="en-US" altLang="ko-KR" dirty="0">
                <a:cs typeface="Courier New" panose="02070309020205020404" pitchFamily="49" charset="0"/>
              </a:rPr>
              <a:t>PULL UP</a:t>
            </a:r>
            <a:r>
              <a:rPr lang="ko-KR" altLang="en-US" dirty="0" err="1">
                <a:cs typeface="Courier New" panose="02070309020205020404" pitchFamily="49" charset="0"/>
              </a:rPr>
              <a:t>으로</a:t>
            </a:r>
            <a:r>
              <a:rPr lang="ko-KR" altLang="en-US" dirty="0">
                <a:cs typeface="Courier New" panose="02070309020205020404" pitchFamily="49" charset="0"/>
              </a:rPr>
              <a:t> 연결</a:t>
            </a:r>
            <a:r>
              <a:rPr lang="en-US" altLang="ko-KR" dirty="0">
                <a:cs typeface="Courier New" panose="02070309020205020404" pitchFamily="49" charset="0"/>
              </a:rPr>
              <a:t>.</a:t>
            </a:r>
            <a:r>
              <a:rPr lang="ko-KR" altLang="en-US" dirty="0">
                <a:cs typeface="Courier New" panose="02070309020205020404" pitchFamily="49" charset="0"/>
              </a:rPr>
              <a:t> </a:t>
            </a:r>
            <a:r>
              <a:rPr lang="en-US" altLang="ko-KR" dirty="0">
                <a:cs typeface="Courier New" panose="02070309020205020404" pitchFamily="49" charset="0"/>
              </a:rPr>
              <a:t>PULL DWON</a:t>
            </a:r>
            <a:r>
              <a:rPr lang="ko-KR" altLang="en-US" dirty="0" err="1">
                <a:cs typeface="Courier New" panose="02070309020205020404" pitchFamily="49" charset="0"/>
              </a:rPr>
              <a:t>으로</a:t>
            </a:r>
            <a:r>
              <a:rPr lang="ko-KR" altLang="en-US" dirty="0">
                <a:cs typeface="Courier New" panose="02070309020205020404" pitchFamily="49" charset="0"/>
              </a:rPr>
              <a:t> 연결하면 센서 값이 반대로 출력 </a:t>
            </a:r>
            <a:endParaRPr lang="en-US" altLang="ko-KR" dirty="0">
              <a:cs typeface="Courier New" panose="02070309020205020404" pitchFamily="49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7EF510A-D58C-9A41-A423-917C13687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b="4959"/>
          <a:stretch/>
        </p:blipFill>
        <p:spPr>
          <a:xfrm>
            <a:off x="2835796" y="1327238"/>
            <a:ext cx="4113903" cy="539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6384" y="469601"/>
            <a:ext cx="8303484" cy="6447919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조도센서의 값을 읽어서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출력하기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솔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라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{262, 294, 330, 349, 392, 440, 494, 523};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light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("light: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(light);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출력을 음정으로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map(light,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("pitch: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 // 50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FDE1F-1B4A-8544-A108-839A00E3F6FF}"/>
              </a:ext>
            </a:extLst>
          </p:cNvPr>
          <p:cNvSpPr txBox="1"/>
          <p:nvPr/>
        </p:nvSpPr>
        <p:spPr>
          <a:xfrm>
            <a:off x="384132" y="7936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36385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3073277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 확인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04E607F-7811-994D-8ABB-F0332D75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r="1543"/>
          <a:stretch/>
        </p:blipFill>
        <p:spPr>
          <a:xfrm>
            <a:off x="1476323" y="714375"/>
            <a:ext cx="6191353" cy="58245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0820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F4EA5274-F658-AC4A-A34E-F76B85F98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" t="1990" r="-1127"/>
          <a:stretch/>
        </p:blipFill>
        <p:spPr>
          <a:xfrm>
            <a:off x="767433" y="992752"/>
            <a:ext cx="7536595" cy="5511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738E80-07C7-594F-8A69-5ADAF9B553A5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2967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8141734" cy="9457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4: </a:t>
            </a:r>
            <a:r>
              <a:rPr lang="ko-KR" altLang="en-US" sz="3500" b="1" dirty="0">
                <a:latin typeface="+mj-ea"/>
              </a:rPr>
              <a:t>푸시 버튼으로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출력하기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1730224"/>
            <a:ext cx="80309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푸시</a:t>
            </a:r>
            <a:r>
              <a:rPr lang="ko-KR" altLang="en-US" sz="2000" dirty="0"/>
              <a:t> 버튼 </a:t>
            </a:r>
            <a:r>
              <a:rPr lang="en-US" altLang="ko-KR" sz="2000" dirty="0"/>
              <a:t>: PULL DOWN </a:t>
            </a:r>
            <a:r>
              <a:rPr lang="ko-KR" altLang="en-US" sz="2000" dirty="0"/>
              <a:t>회로 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pitches.h</a:t>
            </a:r>
            <a:r>
              <a:rPr lang="en-US" altLang="ko-KR" sz="2000" dirty="0"/>
              <a:t> </a:t>
            </a:r>
            <a:r>
              <a:rPr lang="ko-KR" altLang="en-US" sz="2000" dirty="0"/>
              <a:t>파일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 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/>
              <a:t>    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, 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</a:t>
            </a:r>
            <a:r>
              <a:rPr lang="en-US" altLang="ko-KR" sz="2000" dirty="0"/>
              <a:t> 1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(10K),</a:t>
            </a:r>
          </a:p>
          <a:p>
            <a:r>
              <a:rPr lang="en-US" altLang="ko-KR" sz="2000" dirty="0"/>
              <a:t>     </a:t>
            </a:r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  <a:r>
              <a:rPr lang="en-US" altLang="ko-KR" sz="2000" dirty="0"/>
              <a:t>, </a:t>
            </a:r>
            <a:r>
              <a:rPr lang="ko-KR" altLang="en-US" sz="2000" dirty="0"/>
              <a:t>점퍼 케이블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시리얼</a:t>
            </a:r>
            <a:r>
              <a:rPr lang="en-US" altLang="ko-KR" sz="2000" dirty="0"/>
              <a:t> </a:t>
            </a:r>
            <a:r>
              <a:rPr lang="ko-KR" altLang="en-US" sz="2000" dirty="0"/>
              <a:t>모니터로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버튼을 </a:t>
            </a:r>
            <a:r>
              <a:rPr lang="en-US" altLang="ko-KR" sz="2000" dirty="0"/>
              <a:t>ON/OFF </a:t>
            </a:r>
            <a:r>
              <a:rPr lang="ko-KR" altLang="en-US" sz="2000" dirty="0" err="1"/>
              <a:t>할때</a:t>
            </a:r>
            <a:r>
              <a:rPr lang="ko-KR" altLang="en-US" sz="2000" dirty="0"/>
              <a:t> 출력 값을 확인 해보자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회로 이므로 초기상태</a:t>
            </a:r>
            <a:r>
              <a:rPr lang="en-US" altLang="ko-KR" sz="2000" dirty="0"/>
              <a:t>(OFF)  </a:t>
            </a:r>
            <a:r>
              <a:rPr lang="ko-KR" altLang="en-US" sz="2000" dirty="0"/>
              <a:t>일 때 </a:t>
            </a:r>
            <a:r>
              <a:rPr lang="en-US" altLang="ko-KR" sz="2000" dirty="0"/>
              <a:t>LOW(0)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OFF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dirty="0"/>
              <a:t>버튼을 누르면 </a:t>
            </a:r>
            <a:r>
              <a:rPr lang="en-US" altLang="ko-KR" sz="2000" dirty="0"/>
              <a:t>ON </a:t>
            </a:r>
            <a:r>
              <a:rPr lang="ko-KR" altLang="en-US" sz="2000" dirty="0"/>
              <a:t>상태로 변경되어 </a:t>
            </a:r>
            <a:r>
              <a:rPr lang="en-US" altLang="ko-KR" sz="2000" dirty="0"/>
              <a:t>HIGH(1)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1850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242024" cy="101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cs typeface="Courier New" panose="02070309020205020404" pitchFamily="49" charset="0"/>
              </a:rPr>
              <a:t>PULL DOWN</a:t>
            </a:r>
            <a:r>
              <a:rPr lang="ko-KR" altLang="en-US" dirty="0">
                <a:solidFill>
                  <a:prstClr val="black"/>
                </a:solidFill>
                <a:cs typeface="Courier New" panose="02070309020205020404" pitchFamily="49" charset="0"/>
              </a:rPr>
              <a:t>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" b="4213"/>
          <a:stretch/>
        </p:blipFill>
        <p:spPr>
          <a:xfrm>
            <a:off x="2610239" y="1162703"/>
            <a:ext cx="4292705" cy="56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4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9" y="957817"/>
            <a:ext cx="7441462" cy="5581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16727B-2DD5-2E46-840D-1CEED06A0038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44068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1092" y="433164"/>
            <a:ext cx="8261433" cy="642483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notes = NOTE_C5; // DO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설정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버튼의 값 읽기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시리얼 모니터로 출력 확인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스위치의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이면 음 출력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PULL DOWN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저항이므로 버튼을 누르면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로 변경됨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== HIGH)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notes,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음 하나를 출력하고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0.7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delay(700);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6B5AC-7351-4F4F-BFF3-8BB2694DA7E2}"/>
              </a:ext>
            </a:extLst>
          </p:cNvPr>
          <p:cNvSpPr txBox="1"/>
          <p:nvPr/>
        </p:nvSpPr>
        <p:spPr>
          <a:xfrm>
            <a:off x="511092" y="0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66986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6480107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 확인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이므로 버튼을 누르면  </a:t>
            </a:r>
            <a:r>
              <a:rPr lang="en-US" altLang="ko-KR" sz="2000" dirty="0"/>
              <a:t>HIGH(1)</a:t>
            </a:r>
            <a:r>
              <a:rPr lang="ko-KR" altLang="en-US" sz="2000" dirty="0"/>
              <a:t>로 변경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31CFF392-4AA3-A74E-9992-1A4D53C201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" t="7065"/>
          <a:stretch/>
        </p:blipFill>
        <p:spPr>
          <a:xfrm>
            <a:off x="2009058" y="1120112"/>
            <a:ext cx="5125883" cy="56013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7628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latin typeface="+mj-ea"/>
              </a:rPr>
              <a:t>피에조</a:t>
            </a:r>
            <a:r>
              <a:rPr lang="ko-KR" altLang="en-US" b="1" dirty="0">
                <a:latin typeface="+mj-ea"/>
              </a:rPr>
              <a:t> </a:t>
            </a:r>
            <a:r>
              <a:rPr lang="ko-KR" altLang="en-US" b="1" dirty="0" err="1">
                <a:latin typeface="+mj-ea"/>
              </a:rPr>
              <a:t>부저</a:t>
            </a:r>
            <a:r>
              <a:rPr lang="ko-KR" altLang="en-US" b="1">
                <a:latin typeface="+mj-ea"/>
              </a:rPr>
              <a:t>  </a:t>
            </a:r>
            <a:endParaRPr lang="ko-KR" altLang="en-US" b="1" dirty="0">
              <a:latin typeface="+mj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491923" y="1140021"/>
            <a:ext cx="8160153" cy="341469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전기적 신호를  이용해 소리를 내는 부품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수동 부조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있어 </a:t>
            </a:r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tone(),</a:t>
            </a:r>
            <a:r>
              <a:rPr lang="ko-KR" altLang="en-US" dirty="0"/>
              <a:t> </a:t>
            </a:r>
            <a:r>
              <a:rPr lang="en-US" altLang="ko-KR" dirty="0" err="1"/>
              <a:t>noTone</a:t>
            </a:r>
            <a:r>
              <a:rPr lang="en-US" altLang="ko-KR" dirty="0"/>
              <a:t>() </a:t>
            </a:r>
            <a:r>
              <a:rPr lang="ko-KR" altLang="en-US" dirty="0"/>
              <a:t>함수를 이용하여 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b="1" dirty="0"/>
              <a:t>     </a:t>
            </a:r>
            <a:r>
              <a:rPr lang="ko-KR" altLang="en-US" b="1" dirty="0"/>
              <a:t>다양한 주파수</a:t>
            </a:r>
            <a:r>
              <a:rPr lang="en-US" altLang="ko-KR" b="1" dirty="0"/>
              <a:t>(31~65535)</a:t>
            </a:r>
            <a:r>
              <a:rPr lang="ko-KR" altLang="en-US" b="1" dirty="0"/>
              <a:t>에 맞는 </a:t>
            </a:r>
            <a:r>
              <a:rPr lang="ko-KR" altLang="en-US" b="1" dirty="0" err="1"/>
              <a:t>부저</a:t>
            </a:r>
            <a:r>
              <a:rPr lang="ko-KR" altLang="en-US" b="1" dirty="0"/>
              <a:t> 소리를 제어</a:t>
            </a:r>
            <a:r>
              <a:rPr lang="ko-KR" altLang="en-US" dirty="0"/>
              <a:t>할 수 있다</a:t>
            </a:r>
            <a:r>
              <a:rPr lang="en-US" altLang="ko-KR" dirty="0"/>
              <a:t>. 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능동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 </a:t>
            </a:r>
            <a:r>
              <a:rPr lang="ko-KR" altLang="en-US" dirty="0"/>
              <a:t>전기 신호에 따라 소리를 내지 않고</a:t>
            </a:r>
            <a:r>
              <a:rPr lang="en-US" altLang="ko-KR" dirty="0"/>
              <a:t>,</a:t>
            </a:r>
            <a:r>
              <a:rPr lang="ko-KR" altLang="en-US" dirty="0"/>
              <a:t> 주파수를 만들어 전류를 흘려주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dirty="0"/>
              <a:t>     면 그 </a:t>
            </a:r>
            <a:r>
              <a:rPr lang="ko-KR" altLang="en-US" b="1" dirty="0"/>
              <a:t>주파수 대로 단순한 소리 출력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931D63-25ED-2040-8F7F-B3F61746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43" y="4714233"/>
            <a:ext cx="1937328" cy="1733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9F2B39-F753-F544-8D48-DC4FE6EF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45" y="4413201"/>
            <a:ext cx="2820457" cy="21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749121" cy="69681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5: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부저로</a:t>
            </a:r>
            <a:r>
              <a:rPr lang="ko-KR" altLang="en-US" sz="3500" b="1" dirty="0">
                <a:latin typeface="+mj-ea"/>
              </a:rPr>
              <a:t> 미니 피아노 만들기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50" y="3159359"/>
            <a:ext cx="4761477" cy="319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029" y="843939"/>
            <a:ext cx="82814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PULL DOWN </a:t>
            </a:r>
            <a:r>
              <a:rPr lang="ko-KR" altLang="en-US" dirty="0"/>
              <a:t>저항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pitches.h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r>
              <a:rPr lang="en-US" altLang="ko-KR" dirty="0"/>
              <a:t>(Switch), </a:t>
            </a:r>
            <a:r>
              <a:rPr lang="ko-KR" altLang="en-US" dirty="0"/>
              <a:t>저항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(10K),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804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280240" cy="1060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Courier New" panose="02070309020205020404" pitchFamily="49" charset="0"/>
              </a:rPr>
              <a:t>PULL DOWN</a:t>
            </a:r>
            <a:r>
              <a:rPr lang="ko-KR" altLang="en-US" sz="2000" dirty="0">
                <a:cs typeface="Courier New" panose="02070309020205020404" pitchFamily="49" charset="0"/>
              </a:rPr>
              <a:t> </a:t>
            </a:r>
            <a:endParaRPr lang="en-US" altLang="ko-KR" sz="2000" dirty="0">
              <a:cs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"/>
          <a:stretch/>
        </p:blipFill>
        <p:spPr>
          <a:xfrm>
            <a:off x="2411730" y="1238620"/>
            <a:ext cx="4841588" cy="561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4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9" y="1153569"/>
            <a:ext cx="7467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43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1282" y="673667"/>
            <a:ext cx="8261435" cy="599779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 = {8, 9, 10}; // Switch Pin 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notes[] = {NOTE_C5, NOTE_D5, NOTE_F5};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주파수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// for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문에 따라 푸시 버튼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pin 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 설정 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]) == HIGH)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tone(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100); // 0.1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초동안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출력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delay(100);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출력 멈춤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4A857-6338-5042-9C02-B0BFF590BB77}"/>
              </a:ext>
            </a:extLst>
          </p:cNvPr>
          <p:cNvSpPr txBox="1"/>
          <p:nvPr/>
        </p:nvSpPr>
        <p:spPr>
          <a:xfrm>
            <a:off x="441282" y="136524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66620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9"/>
          <a:stretch/>
        </p:blipFill>
        <p:spPr>
          <a:xfrm>
            <a:off x="1364975" y="792222"/>
            <a:ext cx="6581553" cy="59292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4DD7E18-66D6-0843-A997-097D46C2C353}"/>
              </a:ext>
            </a:extLst>
          </p:cNvPr>
          <p:cNvSpPr/>
          <p:nvPr/>
        </p:nvSpPr>
        <p:spPr>
          <a:xfrm>
            <a:off x="1214000" y="235319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970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121560" y="325870"/>
            <a:ext cx="8160099" cy="16433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특정 물질에 전기적 신호를  주면 늘었다 줄었다 하는 현상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id="{97FF47B6-CAFD-5148-916F-DB7898121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3" y="4676462"/>
            <a:ext cx="6255448" cy="193722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id="{50BFAB5A-E317-5C42-BE78-2CD7C16BB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25" y="1708995"/>
            <a:ext cx="5119536" cy="20253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64DE14-7172-D048-95C4-3E2B276E0BE5}"/>
              </a:ext>
            </a:extLst>
          </p:cNvPr>
          <p:cNvSpPr/>
          <p:nvPr/>
        </p:nvSpPr>
        <p:spPr>
          <a:xfrm>
            <a:off x="60779" y="3885170"/>
            <a:ext cx="9022441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피에조</a:t>
            </a:r>
            <a:r>
              <a:rPr lang="ko-KR" altLang="en-US" sz="2400" dirty="0"/>
              <a:t> 효과를 이용해 판을 진동시켜 소리를 낸다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745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j-ea"/>
              </a:rPr>
              <a:t>Ardunio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함수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87900" y="1103033"/>
            <a:ext cx="8417490" cy="525331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i="1" dirty="0"/>
              <a:t>tone(pin, </a:t>
            </a:r>
            <a:r>
              <a:rPr lang="en-US" altLang="ko-KR" b="1" i="1" dirty="0" err="1"/>
              <a:t>freq</a:t>
            </a:r>
            <a:r>
              <a:rPr lang="en-US" altLang="ko-KR" b="1" i="1" dirty="0"/>
              <a:t>, duration)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pin : </a:t>
            </a:r>
            <a:r>
              <a:rPr lang="ko-KR" altLang="en-US" dirty="0"/>
              <a:t>스피커에 연결된 디지털 핀 번호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i="1" dirty="0" err="1"/>
              <a:t>freq</a:t>
            </a:r>
            <a:r>
              <a:rPr lang="en-US" altLang="ko-KR" i="1" dirty="0"/>
              <a:t> : </a:t>
            </a:r>
            <a:r>
              <a:rPr lang="ko-KR" altLang="en-US" dirty="0"/>
              <a:t>주파수</a:t>
            </a:r>
            <a:r>
              <a:rPr lang="en-US" altLang="ko-KR" dirty="0"/>
              <a:t>(</a:t>
            </a:r>
            <a:r>
              <a:rPr lang="ko-KR" altLang="en-US" dirty="0"/>
              <a:t>범위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65535)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duration : 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 음의 지속 시간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i="1" dirty="0" err="1"/>
              <a:t>noTone</a:t>
            </a:r>
            <a:r>
              <a:rPr lang="en-US" altLang="ko-KR" b="1" i="1" dirty="0"/>
              <a:t>(pin)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스피커의 음 발생 중단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주의사항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번 핀의 </a:t>
            </a:r>
            <a:r>
              <a:rPr lang="en-US" altLang="ko-KR" dirty="0"/>
              <a:t>PWM</a:t>
            </a:r>
            <a:r>
              <a:rPr lang="ko-KR" altLang="en-US" dirty="0"/>
              <a:t>이 정상적으로 동작되지 않음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한번에 하나의 주파수만 발생할 수 있으며</a:t>
            </a:r>
            <a:r>
              <a:rPr lang="en-US" altLang="ko-KR" dirty="0"/>
              <a:t>,</a:t>
            </a:r>
            <a:r>
              <a:rPr lang="ko-KR" altLang="en-US" dirty="0"/>
              <a:t> 여러 핀에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   동시에 다른 음을 발생 시킬 수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>
                <a:hlinkClick r:id="rId2"/>
              </a:rPr>
              <a:t>https://www.arduino.cc/reference/en/language/functions/advanced-io/tone/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16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766786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아두이노에서는</a:t>
            </a:r>
            <a:r>
              <a:rPr lang="ko-KR" altLang="en-US" dirty="0"/>
              <a:t> 음의 주파수를 모아 놓은 헤드 화일 제공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C:\Users\</a:t>
            </a:r>
            <a:r>
              <a:rPr lang="ko-KR" altLang="en-US" dirty="0"/>
              <a:t>사용자명</a:t>
            </a:r>
            <a:r>
              <a:rPr lang="en-US" altLang="ko-KR" dirty="0"/>
              <a:t>\</a:t>
            </a:r>
            <a:r>
              <a:rPr lang="en" altLang="ko-KR" dirty="0"/>
              <a:t>Documents\Arduino\music </a:t>
            </a:r>
            <a:r>
              <a:rPr lang="ko-KR" altLang="en-US" dirty="0"/>
              <a:t>폴더에 복사하여 사용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C51574-DCAF-374D-8AA5-7D8F1280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1"/>
          <a:stretch/>
        </p:blipFill>
        <p:spPr>
          <a:xfrm>
            <a:off x="2268638" y="1536224"/>
            <a:ext cx="4820126" cy="51852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014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+mj-ea"/>
              </a:rPr>
              <a:t>아두이노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피에조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부저</a:t>
            </a:r>
            <a:r>
              <a:rPr lang="ko-KR" altLang="en-US" sz="2400" dirty="0">
                <a:latin typeface="+mj-ea"/>
              </a:rPr>
              <a:t> 주파수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663"/>
            <a:ext cx="9144000" cy="50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</a:rPr>
              <a:t>음악 연주 </a:t>
            </a:r>
            <a:r>
              <a:rPr lang="en-US" altLang="ko-KR" sz="2400" dirty="0">
                <a:latin typeface="+mj-ea"/>
              </a:rPr>
              <a:t>: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학교종이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땡땡땡</a:t>
            </a:r>
            <a:r>
              <a:rPr lang="ko-KR" altLang="en-US" sz="2400" dirty="0">
                <a:latin typeface="+mj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DBC3C8-D6AE-F445-9225-6826A3882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b="16501"/>
          <a:stretch/>
        </p:blipFill>
        <p:spPr>
          <a:xfrm>
            <a:off x="91440" y="1381754"/>
            <a:ext cx="9052560" cy="3418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613FF8-06DA-664B-90E1-9D0404C9415F}"/>
              </a:ext>
            </a:extLst>
          </p:cNvPr>
          <p:cNvSpPr txBox="1"/>
          <p:nvPr/>
        </p:nvSpPr>
        <p:spPr>
          <a:xfrm>
            <a:off x="-80010" y="4745996"/>
            <a:ext cx="921758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00" b="1" spc="-300" dirty="0">
                <a:latin typeface="Courier New" panose="02070309020205020404" pitchFamily="49" charset="0"/>
                <a:cs typeface="Courier New" panose="02070309020205020404" pitchFamily="49" charset="0"/>
              </a:rPr>
              <a:t>{G,G,A,A,G,G,E,G,G,E,E,D,G,G,A,A,G,G,E,G,E,D,E,C}</a:t>
            </a:r>
            <a:endParaRPr kumimoji="1" lang="ko-KR" altLang="en-US" sz="2900" b="1" spc="-300" dirty="0"/>
          </a:p>
        </p:txBody>
      </p:sp>
    </p:spTree>
    <p:extLst>
      <p:ext uri="{BB962C8B-B14F-4D97-AF65-F5344CB8AC3E}">
        <p14:creationId xmlns:p14="http://schemas.microsoft.com/office/powerpoint/2010/main" val="17337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실습 </a:t>
            </a:r>
            <a:r>
              <a:rPr lang="en-US" altLang="ko-KR" sz="3600" b="1" dirty="0">
                <a:latin typeface="+mj-ea"/>
              </a:rPr>
              <a:t>1: </a:t>
            </a:r>
            <a:r>
              <a:rPr lang="ko-KR" altLang="en-US" sz="3600" b="1" dirty="0">
                <a:latin typeface="+mj-ea"/>
              </a:rPr>
              <a:t>음악 연주하기</a:t>
            </a:r>
            <a:endParaRPr lang="en-US" altLang="ko-KR" sz="3600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711" y="936885"/>
            <a:ext cx="6418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4" y="2603432"/>
            <a:ext cx="5059591" cy="3543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629B7E-13F9-2146-90FA-4E217BD0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r="323" b="8759"/>
          <a:stretch/>
        </p:blipFill>
        <p:spPr>
          <a:xfrm>
            <a:off x="5597236" y="2683300"/>
            <a:ext cx="3317920" cy="32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24610</TotalTime>
  <Words>1677</Words>
  <Application>Microsoft Macintosh PowerPoint</Application>
  <PresentationFormat>화면 슬라이드 쇼(4:3)</PresentationFormat>
  <Paragraphs>296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김종현</cp:lastModifiedBy>
  <cp:revision>390</cp:revision>
  <cp:lastPrinted>2019-03-22T07:19:52Z</cp:lastPrinted>
  <dcterms:created xsi:type="dcterms:W3CDTF">2019-02-21T14:11:08Z</dcterms:created>
  <dcterms:modified xsi:type="dcterms:W3CDTF">2019-04-14T12:42:04Z</dcterms:modified>
</cp:coreProperties>
</file>